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EBDCD7-1D61-405B-AD8B-B0A22CEE8837}" v="15" dt="2026-07-15T08:22:27.0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ikhadir Roble (Staff)" userId="2203642b-220a-45e9-a099-8f4c13ef780b" providerId="ADAL" clId="{9725E3A4-76E7-498F-AB0E-B5A1DB32EE1A}"/>
    <pc:docChg chg="modSld">
      <pc:chgData name="Abdikhadir Roble (Staff)" userId="2203642b-220a-45e9-a099-8f4c13ef780b" providerId="ADAL" clId="{9725E3A4-76E7-498F-AB0E-B5A1DB32EE1A}" dt="2026-07-15T08:22:27.067" v="115"/>
      <pc:docMkLst>
        <pc:docMk/>
      </pc:docMkLst>
      <pc:sldChg chg="modSp mod">
        <pc:chgData name="Abdikhadir Roble (Staff)" userId="2203642b-220a-45e9-a099-8f4c13ef780b" providerId="ADAL" clId="{9725E3A4-76E7-498F-AB0E-B5A1DB32EE1A}" dt="2026-07-15T08:22:27.067" v="115"/>
        <pc:sldMkLst>
          <pc:docMk/>
          <pc:sldMk cId="1835369020" sldId="256"/>
        </pc:sldMkLst>
        <pc:graphicFrameChg chg="mod modGraphic">
          <ac:chgData name="Abdikhadir Roble (Staff)" userId="2203642b-220a-45e9-a099-8f4c13ef780b" providerId="ADAL" clId="{9725E3A4-76E7-498F-AB0E-B5A1DB32EE1A}" dt="2026-07-15T08:22:27.067" v="115"/>
          <ac:graphicFrameMkLst>
            <pc:docMk/>
            <pc:sldMk cId="1835369020" sldId="256"/>
            <ac:graphicFrameMk id="8" creationId="{2D7BC4E6-525A-9B1E-5B2D-3C00E844EE51}"/>
          </ac:graphicFrameMkLst>
        </pc:graphicFrameChg>
      </pc:sldChg>
      <pc:sldChg chg="modSp mod">
        <pc:chgData name="Abdikhadir Roble (Staff)" userId="2203642b-220a-45e9-a099-8f4c13ef780b" providerId="ADAL" clId="{9725E3A4-76E7-498F-AB0E-B5A1DB32EE1A}" dt="2026-07-15T08:21:17.613" v="114" actId="20577"/>
        <pc:sldMkLst>
          <pc:docMk/>
          <pc:sldMk cId="1732903550" sldId="257"/>
        </pc:sldMkLst>
        <pc:graphicFrameChg chg="mod modGraphic">
          <ac:chgData name="Abdikhadir Roble (Staff)" userId="2203642b-220a-45e9-a099-8f4c13ef780b" providerId="ADAL" clId="{9725E3A4-76E7-498F-AB0E-B5A1DB32EE1A}" dt="2026-07-15T08:21:17.613" v="114" actId="20577"/>
          <ac:graphicFrameMkLst>
            <pc:docMk/>
            <pc:sldMk cId="1732903550" sldId="257"/>
            <ac:graphicFrameMk id="8" creationId="{2D7BC4E6-525A-9B1E-5B2D-3C00E844EE51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478F-EFF6-293D-846B-012708398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C7BBB-9064-A23E-A27D-51311F25D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707A9-EEF0-C687-DA4A-851B2899A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45FEF-C5A7-1E12-93B7-14BAEE828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12172-A944-A6E0-B0B2-88D297642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453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49198-4F9F-7B29-6668-152875F09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B7686-58E2-D4A6-0079-039EBAA93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4ACFE-9648-22E6-C80F-491DA227A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C219B-977B-0BEB-FEC4-C8C2781D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5E5EF-5B3D-BBBE-E98F-53FA54803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68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B26E7-DA8E-564E-46F1-9AF3C157F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25FC6D-AE45-C3AA-4C35-744AEEB28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55183-CC5B-076F-EAE4-3F37186D7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8BBF9-0346-56F8-2583-6E8F950ED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A0F9B-FE6A-2023-C311-40E1B07B0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731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D4CB-9CD7-2902-5416-C5C1FAA3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F0FCA-B1BA-7510-EB41-8605D94182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34B0CB-EF76-00E2-ECD7-3300C31A1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868ABE-54BE-F82E-F538-90B93674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5FC39-4F1B-B8CB-7765-97F1A7221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19E5C6-A41B-4C54-7B13-8F6C35025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088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DBFE9-E567-C155-9835-E0D14526A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61506-A2BB-9031-B79F-AB4528F7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16EFBC-0240-6439-13BB-32FFF833D6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6D2EB5-FC79-195C-18E7-996E23B24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C58AC0-D1E3-7D6F-3301-2C72ABB75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42C3CD-8FA5-3CA5-B35A-9EFF07C49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27DB05-FC0B-6D6C-A54C-E2DB81AB5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278915-D2C2-285C-4A9E-43631D282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33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90147-E93E-9984-4BA0-5CA5B3D82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142609-3746-4D6B-C9A6-D3304E81C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22A67-1937-854E-9DBA-45397D01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CA91D9-3385-F9E6-09CE-5D3EE7226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128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488EE-B86C-3E4A-9EFC-0B9F16B75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D94A01-959A-3086-3C5D-0AACFA3D6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24388-3F7B-27CA-8410-103C5CDF8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44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86BD4-37BF-9DF2-9848-3AA0064E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AC2D9-6F77-5A3D-F5CC-5E2B032A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CFA11-29A7-9D03-CB2D-D7D669009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7436F-A2D7-3FBE-CD9E-451F4666B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3BECD7-126C-1352-AE89-756F859B5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9480F-5E1D-B3A0-5411-F19C9D283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69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F76D-8D54-AED8-9484-0089AB9ED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BC5D15-F352-9182-AB14-1B7EB5D8DC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73134-BC2C-4050-5ECB-44703CAF1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EF9F2F-F634-933C-6D62-845B8DBE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10F0A-F2D6-88BA-2E96-4608E639E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321AB-309E-FF36-0156-0F329DA30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894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5EC0-9B7E-54DA-33A8-E85D0EB27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DB1A7-7BB0-58D4-63FF-5C63641948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0C4D9-9501-32BE-779A-5B7C54D13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83449-56C1-9B36-26A1-2DF721303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E211B-839B-5AC4-7424-2F254B12F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205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28F25A-C91D-D849-E3AB-7BC7E350B2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BC87EA-3C43-5FCD-53BD-08A3B1DA05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A181A-BBA7-73A4-12CA-21FB42FCC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C18ABE-D0BC-B259-F635-A54715CB9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CC2BF-6653-2819-27F8-8343C0829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99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1FA09C-43AC-1C1E-F232-7B9EA0C5F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08B887-513A-A0B8-E938-62A7A8029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E33B1-FA9E-2316-A19A-527BB9802E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004D23-E8A6-4C78-83A6-DC48C8949EFA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AB5C8-E958-D5EE-D16F-00562C5F4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29D35-C092-A11B-6BE2-62C651A9D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AA9862-5B16-4BF9-9915-E4982C17E9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0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odugamelab.com/" TargetMode="External"/><Relationship Id="rId3" Type="http://schemas.openxmlformats.org/officeDocument/2006/relationships/hyperlink" Target="https://scratch.mit.edu/projects/editor/?tutorial=getStarted" TargetMode="External"/><Relationship Id="rId7" Type="http://schemas.openxmlformats.org/officeDocument/2006/relationships/hyperlink" Target="https://www.bbc.co.uk/bitesize/subjects/zvc9q6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thenational.academy/" TargetMode="External"/><Relationship Id="rId11" Type="http://schemas.openxmlformats.org/officeDocument/2006/relationships/hyperlink" Target="https://www.youtube.com/watch?v=0jHh80IfmdU&amp;list=PL04uZ7242_M5C7q2Xry39ZSe3hOb3etQQ" TargetMode="External"/><Relationship Id="rId5" Type="http://schemas.openxmlformats.org/officeDocument/2006/relationships/hyperlink" Target="https://www.teach-ict.com/" TargetMode="External"/><Relationship Id="rId10" Type="http://schemas.openxmlformats.org/officeDocument/2006/relationships/hyperlink" Target="https://www.youtube.com/@craigndave" TargetMode="External"/><Relationship Id="rId4" Type="http://schemas.openxmlformats.org/officeDocument/2006/relationships/hyperlink" Target="https://edublocks.org/" TargetMode="External"/><Relationship Id="rId9" Type="http://schemas.openxmlformats.org/officeDocument/2006/relationships/hyperlink" Target="https://www.knowitallninja.com/courses-overview/?_course=btec-tech-award-dit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0jHh80IfmdU&amp;list=PL04uZ7242_M5C7q2Xry39ZSe3hOb3etQQ" TargetMode="External"/><Relationship Id="rId3" Type="http://schemas.openxmlformats.org/officeDocument/2006/relationships/hyperlink" Target="https://www.teach-ict.com/" TargetMode="External"/><Relationship Id="rId7" Type="http://schemas.openxmlformats.org/officeDocument/2006/relationships/hyperlink" Target="https://www.youtube.com/@craigndav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knowitallninja.com/courses-overview/?_course=btec-tech-award-dit" TargetMode="External"/><Relationship Id="rId11" Type="http://schemas.openxmlformats.org/officeDocument/2006/relationships/hyperlink" Target="https://studyimedia.co.uk/introduction-to-creative-imedia-j834/" TargetMode="External"/><Relationship Id="rId5" Type="http://schemas.openxmlformats.org/officeDocument/2006/relationships/hyperlink" Target="https://www.bbc.co.uk/bitesize/subjects/zvc9q6f" TargetMode="External"/><Relationship Id="rId10" Type="http://schemas.openxmlformats.org/officeDocument/2006/relationships/hyperlink" Target="https://www.youtube.com/watch?v=VRnHxDtkf9I&amp;list=PL04uZ7242_M5kBpqz2-kFZao1s8zSVvYp" TargetMode="External"/><Relationship Id="rId4" Type="http://schemas.openxmlformats.org/officeDocument/2006/relationships/hyperlink" Target="https://www.thenational.academy/" TargetMode="External"/><Relationship Id="rId9" Type="http://schemas.openxmlformats.org/officeDocument/2006/relationships/hyperlink" Target="https://www.knowitallninja.com/dashboard/courses/creative-imedia-in-the-media-indust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E647C0-2252-84D2-D5C9-F5D4CAE12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889" y="291047"/>
            <a:ext cx="7316221" cy="5334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F83AC2-5AD9-3204-1BEE-F81F14F13B5F}"/>
              </a:ext>
            </a:extLst>
          </p:cNvPr>
          <p:cNvSpPr txBox="1"/>
          <p:nvPr/>
        </p:nvSpPr>
        <p:spPr>
          <a:xfrm>
            <a:off x="377190" y="824521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/>
              <a:t>Curriculum Overview: IT/Computing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D7BC4E6-525A-9B1E-5B2D-3C00E844E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981774"/>
              </p:ext>
            </p:extLst>
          </p:nvPr>
        </p:nvGraphicFramePr>
        <p:xfrm>
          <a:off x="395732" y="1299120"/>
          <a:ext cx="11400534" cy="557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6152">
                  <a:extLst>
                    <a:ext uri="{9D8B030D-6E8A-4147-A177-3AD203B41FA5}">
                      <a16:colId xmlns:a16="http://schemas.microsoft.com/office/drawing/2014/main" val="4245894278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1129227322"/>
                    </a:ext>
                  </a:extLst>
                </a:gridCol>
                <a:gridCol w="1543304">
                  <a:extLst>
                    <a:ext uri="{9D8B030D-6E8A-4147-A177-3AD203B41FA5}">
                      <a16:colId xmlns:a16="http://schemas.microsoft.com/office/drawing/2014/main" val="649321668"/>
                    </a:ext>
                  </a:extLst>
                </a:gridCol>
                <a:gridCol w="1324965">
                  <a:extLst>
                    <a:ext uri="{9D8B030D-6E8A-4147-A177-3AD203B41FA5}">
                      <a16:colId xmlns:a16="http://schemas.microsoft.com/office/drawing/2014/main" val="3005385426"/>
                    </a:ext>
                  </a:extLst>
                </a:gridCol>
                <a:gridCol w="1324965">
                  <a:extLst>
                    <a:ext uri="{9D8B030D-6E8A-4147-A177-3AD203B41FA5}">
                      <a16:colId xmlns:a16="http://schemas.microsoft.com/office/drawing/2014/main" val="3719857720"/>
                    </a:ext>
                  </a:extLst>
                </a:gridCol>
                <a:gridCol w="1384606">
                  <a:extLst>
                    <a:ext uri="{9D8B030D-6E8A-4147-A177-3AD203B41FA5}">
                      <a16:colId xmlns:a16="http://schemas.microsoft.com/office/drawing/2014/main" val="2702785599"/>
                    </a:ext>
                  </a:extLst>
                </a:gridCol>
                <a:gridCol w="1335024">
                  <a:extLst>
                    <a:ext uri="{9D8B030D-6E8A-4147-A177-3AD203B41FA5}">
                      <a16:colId xmlns:a16="http://schemas.microsoft.com/office/drawing/2014/main" val="735465455"/>
                    </a:ext>
                  </a:extLst>
                </a:gridCol>
                <a:gridCol w="1808478">
                  <a:extLst>
                    <a:ext uri="{9D8B030D-6E8A-4147-A177-3AD203B41FA5}">
                      <a16:colId xmlns:a16="http://schemas.microsoft.com/office/drawing/2014/main" val="294271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Year Group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Autumn Term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Spring Term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Summer Term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/>
                        <a:t>Useful information software/websites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19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Year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/>
                        <a:t>Topic 1: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Safety and responsibility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Setting up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Online safety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Bias and reliability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The law and ethics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Search engines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Hardware vs software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Topic 2: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Networks </a:t>
                      </a:r>
                      <a:endParaRPr lang="en-GB" sz="10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Computer networks and protocols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Network hardware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Types of networks 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The internet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/>
                        <a:t>Topic 3: </a:t>
                      </a:r>
                      <a:r>
                        <a:rPr lang="en-GB" sz="1000" b="1" i="0" u="none" strike="noStrike" cap="none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Calibri"/>
                          <a:sym typeface="Calibri"/>
                        </a:rPr>
                        <a:t>Computational thinking &amp; Algorithms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Decomposition </a:t>
                      </a:r>
                      <a:endParaRPr lang="en-GB" sz="10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cs typeface="Calibri"/>
                          <a:sym typeface="Calibri"/>
                        </a:rPr>
                        <a:t>Abstraction 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cs typeface="Calibri"/>
                          <a:sym typeface="Calibri"/>
                        </a:rPr>
                        <a:t>Pattern recognition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cs typeface="Calibri"/>
                          <a:sym typeface="Calibri"/>
                        </a:rPr>
                        <a:t>Algorithm</a:t>
                      </a: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Arial"/>
                          <a:cs typeface="Calibri"/>
                          <a:sym typeface="Calibri"/>
                        </a:rPr>
                        <a:t>Se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cs typeface="Calibri"/>
                          <a:sym typeface="Calibri"/>
                        </a:rPr>
                        <a:t>arching and sorting algorithms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i="0" u="none" strike="noStrike" noProof="0" dirty="0">
                          <a:solidFill>
                            <a:schemeClr val="dk1"/>
                          </a:solidFill>
                          <a:latin typeface="+mn-lt"/>
                        </a:rPr>
                        <a:t>Topic 4: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chemeClr val="dk1"/>
                          </a:solidFill>
                          <a:latin typeface="+mn-lt"/>
                        </a:rPr>
                        <a:t>User interface design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marR="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0" i="0" u="none" strike="noStrike" noProof="0" dirty="0">
                          <a:solidFill>
                            <a:schemeClr val="dk1"/>
                          </a:solidFill>
                          <a:latin typeface="+mn-lt"/>
                        </a:rPr>
                        <a:t>Introduction to UI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marR="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0" i="0" u="none" strike="noStrike" noProof="0" dirty="0">
                          <a:solidFill>
                            <a:schemeClr val="dk1"/>
                          </a:solidFill>
                          <a:latin typeface="+mn-lt"/>
                        </a:rPr>
                        <a:t>Designing a graphical user interface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endParaRPr lang="en-GB" sz="1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b="1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Topic 5:</a:t>
                      </a:r>
                      <a:endParaRPr lang="en-US" sz="10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i="0" u="none" strike="noStrike" noProof="0">
                          <a:solidFill>
                            <a:schemeClr val="dk1"/>
                          </a:solidFill>
                          <a:latin typeface="Aptos"/>
                        </a:rPr>
                        <a:t>Modelling Data - Spreadsheets 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0" i="0" u="none" strike="noStrike" noProof="0">
                          <a:solidFill>
                            <a:schemeClr val="dk1"/>
                          </a:solidFill>
                          <a:latin typeface="Aptos"/>
                        </a:rPr>
                        <a:t>The purpose of a spreadsheet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0" i="0" u="none" strike="noStrike" noProof="0">
                          <a:solidFill>
                            <a:schemeClr val="dk1"/>
                          </a:solidFill>
                          <a:latin typeface="Aptos"/>
                        </a:rPr>
                        <a:t>Formula and functions</a:t>
                      </a:r>
                      <a:endParaRPr lang="en-GB" sz="10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0" i="0" u="none" strike="noStrike" noProof="0">
                          <a:solidFill>
                            <a:schemeClr val="dk1"/>
                          </a:solidFill>
                          <a:latin typeface="Aptos"/>
                        </a:rPr>
                        <a:t>Goal seek</a:t>
                      </a:r>
                      <a:endParaRPr lang="en-US" sz="1000" b="0" i="0" u="none" strike="noStrike" noProof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0" i="0" u="none" strike="noStrike" noProof="0">
                          <a:solidFill>
                            <a:schemeClr val="dk1"/>
                          </a:solidFill>
                          <a:latin typeface="Aptos"/>
                        </a:rPr>
                        <a:t>Macros </a:t>
                      </a:r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dirty="0"/>
                        <a:t>Topic 6: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</a:rPr>
                        <a:t>Scratch programming</a:t>
                      </a:r>
                      <a:endParaRPr lang="en-GB" sz="1000" b="1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Variables</a:t>
                      </a:r>
                      <a:endParaRPr lang="en-GB" sz="10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Sequencing</a:t>
                      </a:r>
                      <a:endParaRPr lang="en-GB" sz="10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Selection</a:t>
                      </a:r>
                      <a:endParaRPr lang="en-GB" sz="10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iteration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Arial"/>
                        <a:buNone/>
                      </a:pPr>
                      <a:endParaRPr lang="en-GB" sz="1000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>
                          <a:hlinkClick r:id="rId3"/>
                        </a:rPr>
                        <a:t>SCRATCH programming</a:t>
                      </a:r>
                      <a:endParaRPr lang="en-GB" sz="1000"/>
                    </a:p>
                    <a:p>
                      <a:r>
                        <a:rPr lang="en-GB" sz="1000">
                          <a:hlinkClick r:id="rId4"/>
                        </a:rPr>
                        <a:t>Edublocks</a:t>
                      </a:r>
                      <a:endParaRPr lang="en-GB" sz="1000"/>
                    </a:p>
                    <a:p>
                      <a:r>
                        <a:rPr lang="en-GB" sz="1000">
                          <a:hlinkClick r:id="rId5"/>
                        </a:rPr>
                        <a:t>Teach ICT</a:t>
                      </a:r>
                      <a:endParaRPr lang="en-GB" sz="1000"/>
                    </a:p>
                    <a:p>
                      <a:r>
                        <a:rPr lang="en-GB" sz="1000">
                          <a:hlinkClick r:id="rId6"/>
                        </a:rPr>
                        <a:t>Oak academy</a:t>
                      </a:r>
                      <a:endParaRPr lang="en-GB" sz="1000"/>
                    </a:p>
                    <a:p>
                      <a:r>
                        <a:rPr lang="en-GB" sz="1000">
                          <a:hlinkClick r:id="rId7"/>
                        </a:rPr>
                        <a:t>BBC Bitesize</a:t>
                      </a:r>
                      <a:endParaRPr lang="en-GB" sz="1000"/>
                    </a:p>
                    <a:p>
                      <a:r>
                        <a:rPr lang="en-GB" sz="1000"/>
                        <a:t>Outlook</a:t>
                      </a:r>
                    </a:p>
                    <a:p>
                      <a:r>
                        <a:rPr lang="en-GB" sz="1000">
                          <a:hlinkClick r:id="rId8"/>
                        </a:rPr>
                        <a:t>Kodu gaming</a:t>
                      </a:r>
                    </a:p>
                    <a:p>
                      <a:pPr lvl="0">
                        <a:buNone/>
                      </a:pPr>
                      <a:r>
                        <a:rPr lang="en-GB" sz="1000"/>
                        <a:t>MS Teams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95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Year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/>
                        <a:t>Topic 1: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Computer Systems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How a computer system works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Operating systems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Physical components</a:t>
                      </a:r>
                      <a:endParaRPr lang="en-GB" sz="1000" b="0" i="0" u="none" strike="noStrike" cap="none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/>
                        <a:t>Topic 2: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Number systems and Memory</a:t>
                      </a:r>
                      <a:endParaRPr lang="en-GB" sz="1000" b="1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Binary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Denary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Hexadecimal 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Converting between systems</a:t>
                      </a:r>
                      <a:endParaRPr lang="en-GB" sz="10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/>
                        <a:t>Topic 3: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User interface – Rocket Cake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Navigation menu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n-GB" sz="1000" b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Layout and structure</a:t>
                      </a:r>
                      <a:endParaRPr lang="en-GB" sz="10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n-GB" sz="10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GUI &amp; HCI</a:t>
                      </a:r>
                    </a:p>
                    <a:p>
                      <a:pPr marL="1714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 panose="020B0604020202020204" pitchFamily="34" charset="0"/>
                        <a:buChar char="•"/>
                      </a:pPr>
                      <a:r>
                        <a:rPr lang="en-GB" sz="1000" b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Hyperlinks</a:t>
                      </a:r>
                      <a:endParaRPr lang="en-GB" sz="1000" b="0" i="0" u="none" strike="noStrike" cap="none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/>
                        <a:t>Topic 4: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Cybersecurity</a:t>
                      </a:r>
                      <a:endParaRPr lang="en-GB" sz="10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Social engineering</a:t>
                      </a:r>
                      <a:endParaRPr lang="en-GB" sz="10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Malware</a:t>
                      </a:r>
                      <a:endParaRPr lang="en-GB" sz="1000" b="0" i="0" u="none" strike="noStrike" cap="none" dirty="0">
                        <a:solidFill>
                          <a:srgbClr val="000000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Char char="•"/>
                      </a:pPr>
                      <a:r>
                        <a:rPr lang="en-GB" sz="1000" b="0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Protection against malware</a:t>
                      </a:r>
                    </a:p>
                    <a:p>
                      <a:endParaRPr lang="en-GB" b="0" dirty="0"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/>
                        <a:t>Topic 5: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GB" sz="10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Programming – Python Basics</a:t>
                      </a:r>
                      <a:endParaRPr lang="en-GB" sz="1000" dirty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111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Print()</a:t>
                      </a:r>
                    </a:p>
                    <a:p>
                      <a:pPr marL="3111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Input()</a:t>
                      </a:r>
                    </a:p>
                    <a:p>
                      <a:pPr marL="3111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Syntax</a:t>
                      </a:r>
                    </a:p>
                    <a:p>
                      <a:pPr marL="311150" marR="0" lvl="0" indent="-171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en-GB" sz="1000" dirty="0">
                          <a:latin typeface="+mn-lt"/>
                          <a:cs typeface="Calibri" panose="020F0502020204030204" pitchFamily="34" charset="0"/>
                        </a:rPr>
                        <a:t>Datatypes </a:t>
                      </a:r>
                    </a:p>
                    <a:p>
                      <a:endParaRPr lang="en-GB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/>
                        <a:t>Topic 6: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GB" sz="1000" b="1" i="0" u="none" strike="noStrike" cap="non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Using Media</a:t>
                      </a: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GB" sz="1000" b="0" i="0" u="none" strike="noStrike" cap="non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4 lesson project</a:t>
                      </a:r>
                      <a:endParaRPr lang="en-GB" sz="1000" b="0" i="0" u="none" strike="noStrike" cap="none" baseline="0" noProof="0" dirty="0">
                        <a:solidFill>
                          <a:srgbClr val="000000"/>
                        </a:solidFill>
                        <a:latin typeface="+mn-lt"/>
                        <a:sym typeface="Arial"/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GB" sz="1000" b="0" i="0" u="none" strike="noStrike" cap="non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Based on a scenario</a:t>
                      </a:r>
                      <a:endParaRPr lang="en-GB" sz="1000" b="0" i="0" u="none" strike="noStrike" cap="none" baseline="0" noProof="0" dirty="0">
                        <a:solidFill>
                          <a:srgbClr val="000000"/>
                        </a:solidFill>
                        <a:latin typeface="+mn-lt"/>
                        <a:sym typeface="Calibri"/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GB" sz="1000" b="0" i="0" u="none" strike="noStrike" cap="non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PowerPoint</a:t>
                      </a:r>
                      <a:endParaRPr lang="en-GB" sz="1000" b="0" i="0" u="none" strike="noStrike" cap="none" baseline="0" noProof="0" dirty="0">
                        <a:solidFill>
                          <a:srgbClr val="000000"/>
                        </a:solidFill>
                        <a:latin typeface="+mn-lt"/>
                        <a:sym typeface="Calibri"/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GB" sz="1000" b="0" i="0" u="none" strike="noStrike" cap="non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Word</a:t>
                      </a:r>
                      <a:endParaRPr lang="en-GB" sz="1000" b="0" i="0" u="none" strike="noStrike" cap="none" baseline="0" noProof="0" dirty="0">
                        <a:solidFill>
                          <a:srgbClr val="000000"/>
                        </a:solidFill>
                        <a:latin typeface="+mn-lt"/>
                        <a:sym typeface="Calibri"/>
                      </a:endParaRPr>
                    </a:p>
                    <a:p>
                      <a:pPr marL="171450" marR="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n-GB" sz="1000" b="0" i="0" u="none" strike="noStrike" cap="none" baseline="0" noProof="0" dirty="0">
                          <a:solidFill>
                            <a:srgbClr val="000000"/>
                          </a:solidFill>
                          <a:latin typeface="+mn-lt"/>
                        </a:rPr>
                        <a:t>Assets</a:t>
                      </a:r>
                      <a:endParaRPr lang="en-GB" sz="1000" b="0" dirty="0">
                        <a:sym typeface="Calibri"/>
                      </a:endParaRPr>
                    </a:p>
                    <a:p>
                      <a:endParaRPr lang="en-GB" sz="1000" b="0" i="0" u="none" strike="noStrike" cap="none" dirty="0">
                        <a:solidFill>
                          <a:schemeClr val="dk1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>
                          <a:hlinkClick r:id="rId3"/>
                        </a:rPr>
                        <a:t>SCRATCH programming</a:t>
                      </a:r>
                      <a:endParaRPr lang="en-GB" sz="1000"/>
                    </a:p>
                    <a:p>
                      <a:r>
                        <a:rPr lang="en-GB" sz="1000">
                          <a:hlinkClick r:id="rId4"/>
                        </a:rPr>
                        <a:t>Edublocks</a:t>
                      </a:r>
                      <a:endParaRPr lang="en-GB" sz="1000"/>
                    </a:p>
                    <a:p>
                      <a:r>
                        <a:rPr lang="en-GB" sz="1000">
                          <a:hlinkClick r:id="rId5"/>
                        </a:rPr>
                        <a:t>Teach ICT</a:t>
                      </a:r>
                      <a:endParaRPr lang="en-GB" sz="1000"/>
                    </a:p>
                    <a:p>
                      <a:r>
                        <a:rPr lang="en-GB" sz="1000">
                          <a:hlinkClick r:id="rId6"/>
                        </a:rPr>
                        <a:t>Oak academy</a:t>
                      </a:r>
                      <a:endParaRPr lang="en-GB" sz="1000"/>
                    </a:p>
                    <a:p>
                      <a:r>
                        <a:rPr lang="en-GB" sz="1000">
                          <a:hlinkClick r:id="rId7"/>
                        </a:rPr>
                        <a:t>BBC Bitesize</a:t>
                      </a:r>
                      <a:endParaRPr lang="en-GB" sz="1000"/>
                    </a:p>
                    <a:p>
                      <a:r>
                        <a:rPr lang="en-GB" sz="1000"/>
                        <a:t>Outlook</a:t>
                      </a:r>
                    </a:p>
                    <a:p>
                      <a:r>
                        <a:rPr lang="en-GB" sz="1000">
                          <a:hlinkClick r:id="rId8"/>
                        </a:rPr>
                        <a:t>Kodu gaming</a:t>
                      </a: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>
                          <a:solidFill>
                            <a:srgbClr val="000000"/>
                          </a:solidFill>
                          <a:latin typeface="Aptos"/>
                        </a:rPr>
                        <a:t>MS Teams</a:t>
                      </a:r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974501"/>
                  </a:ext>
                </a:extLst>
              </a:tr>
              <a:tr h="1594184">
                <a:tc>
                  <a:txBody>
                    <a:bodyPr/>
                    <a:lstStyle/>
                    <a:p>
                      <a:pPr algn="ctr"/>
                      <a:r>
                        <a:rPr lang="en-GB" sz="1600" b="1"/>
                        <a:t>Year 9</a:t>
                      </a:r>
                    </a:p>
                    <a:p>
                      <a:pPr algn="ctr"/>
                      <a:r>
                        <a:rPr lang="en-GB" sz="1100" b="1"/>
                        <a:t>Digital information Technology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000" b="1"/>
                        <a:t>Component 1: </a:t>
                      </a:r>
                      <a:r>
                        <a:rPr lang="en-GB" sz="1000"/>
                        <a:t>Exploring User Interface Design Principles and Project Planning Techniques</a:t>
                      </a:r>
                    </a:p>
                    <a:p>
                      <a:r>
                        <a:rPr lang="en-GB" sz="1000" b="1"/>
                        <a:t>(Practise sample assessment)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/>
                        <a:t>A </a:t>
                      </a:r>
                      <a:r>
                        <a:rPr lang="en-GB" sz="1000" b="0"/>
                        <a:t>Understand interface design for individuals and organisations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/>
                        <a:t>B </a:t>
                      </a:r>
                      <a:r>
                        <a:rPr lang="en-GB" sz="1000" b="0"/>
                        <a:t>Be able to use project planning techniques to plan, design and develop a user interface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/>
                        <a:t>C </a:t>
                      </a:r>
                      <a:r>
                        <a:rPr lang="en-GB" sz="1000" b="0"/>
                        <a:t>Be able to review a user interface.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000" b="1" dirty="0"/>
                        <a:t>Component 2: </a:t>
                      </a:r>
                      <a:r>
                        <a:rPr lang="en-GB" sz="1000" dirty="0"/>
                        <a:t>Collecting, Presenting and Interpreting Data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/>
                        <a:t>(Practise sample assessment)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dirty="0"/>
                        <a:t>A</a:t>
                      </a:r>
                      <a:r>
                        <a:rPr lang="en-GB" sz="1000" dirty="0"/>
                        <a:t> Understand how data is collected and used by organisations and its impact on individuals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dirty="0"/>
                        <a:t>B</a:t>
                      </a:r>
                      <a:r>
                        <a:rPr lang="en-GB" sz="1000" dirty="0"/>
                        <a:t> Be able to create a dashboard using data manipulation tools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000" b="1" dirty="0"/>
                        <a:t>C</a:t>
                      </a:r>
                      <a:r>
                        <a:rPr lang="en-GB" sz="1000" dirty="0"/>
                        <a:t> Be able draw conclusions and review data presentation methods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Component 3: 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Effective Digital Working Practices 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(Practise sample Exam)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/>
                        <a:t>AO1</a:t>
                      </a:r>
                      <a:r>
                        <a:rPr lang="en-GB" sz="1000"/>
                        <a:t> Demonstrate knowledge of facts, terms, processes and issues in relation to digital information technology </a:t>
                      </a:r>
                      <a:endParaRPr lang="en-GB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hlinkClick r:id="rId5"/>
                        </a:rPr>
                        <a:t>Teach ICT</a:t>
                      </a:r>
                      <a:endParaRPr lang="en-GB" sz="1000" dirty="0"/>
                    </a:p>
                    <a:p>
                      <a:r>
                        <a:rPr lang="en-GB" sz="1000" dirty="0">
                          <a:hlinkClick r:id="rId6"/>
                        </a:rPr>
                        <a:t>Oak academy</a:t>
                      </a:r>
                      <a:endParaRPr lang="en-GB" sz="1000" dirty="0"/>
                    </a:p>
                    <a:p>
                      <a:r>
                        <a:rPr lang="en-GB" sz="1000" dirty="0">
                          <a:hlinkClick r:id="rId7"/>
                        </a:rPr>
                        <a:t>BBC Bitesize</a:t>
                      </a:r>
                      <a:endParaRPr lang="en-GB" sz="1000" dirty="0"/>
                    </a:p>
                    <a:p>
                      <a:r>
                        <a:rPr lang="en-GB" sz="1000" dirty="0" err="1">
                          <a:hlinkClick r:id="rId9"/>
                        </a:rPr>
                        <a:t>Knowitallninja</a:t>
                      </a:r>
                      <a:endParaRPr lang="en-GB" sz="1000" dirty="0"/>
                    </a:p>
                    <a:p>
                      <a:r>
                        <a:rPr lang="en-GB" sz="1000" dirty="0"/>
                        <a:t>Outlook</a:t>
                      </a:r>
                    </a:p>
                    <a:p>
                      <a:r>
                        <a:rPr lang="en-GB" sz="1000" dirty="0" err="1">
                          <a:hlinkClick r:id="rId10"/>
                        </a:rPr>
                        <a:t>CraignDave</a:t>
                      </a:r>
                      <a:endParaRPr lang="en-GB" sz="1000" dirty="0"/>
                    </a:p>
                    <a:p>
                      <a:r>
                        <a:rPr lang="en-GB" sz="1000" dirty="0" err="1">
                          <a:hlinkClick r:id="rId11"/>
                        </a:rPr>
                        <a:t>MrBrownCS</a:t>
                      </a:r>
                      <a:endParaRPr lang="en-GB" sz="1000" dirty="0">
                        <a:hlinkClick r:id="rId11"/>
                      </a:endParaRP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MS Teams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007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369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E647C0-2252-84D2-D5C9-F5D4CAE12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889" y="291047"/>
            <a:ext cx="7316221" cy="5334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F83AC2-5AD9-3204-1BEE-F81F14F13B5F}"/>
              </a:ext>
            </a:extLst>
          </p:cNvPr>
          <p:cNvSpPr txBox="1"/>
          <p:nvPr/>
        </p:nvSpPr>
        <p:spPr>
          <a:xfrm>
            <a:off x="377190" y="824521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/>
              <a:t>Curriculum Overview: IT/Computing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D7BC4E6-525A-9B1E-5B2D-3C00E844E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257148"/>
              </p:ext>
            </p:extLst>
          </p:nvPr>
        </p:nvGraphicFramePr>
        <p:xfrm>
          <a:off x="395732" y="1299120"/>
          <a:ext cx="11400534" cy="472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6152">
                  <a:extLst>
                    <a:ext uri="{9D8B030D-6E8A-4147-A177-3AD203B41FA5}">
                      <a16:colId xmlns:a16="http://schemas.microsoft.com/office/drawing/2014/main" val="4245894278"/>
                    </a:ext>
                  </a:extLst>
                </a:gridCol>
                <a:gridCol w="2758948">
                  <a:extLst>
                    <a:ext uri="{9D8B030D-6E8A-4147-A177-3AD203B41FA5}">
                      <a16:colId xmlns:a16="http://schemas.microsoft.com/office/drawing/2014/main" val="1129227322"/>
                    </a:ext>
                  </a:extLst>
                </a:gridCol>
                <a:gridCol w="2862072">
                  <a:extLst>
                    <a:ext uri="{9D8B030D-6E8A-4147-A177-3AD203B41FA5}">
                      <a16:colId xmlns:a16="http://schemas.microsoft.com/office/drawing/2014/main" val="3005385426"/>
                    </a:ext>
                  </a:extLst>
                </a:gridCol>
                <a:gridCol w="2754884">
                  <a:extLst>
                    <a:ext uri="{9D8B030D-6E8A-4147-A177-3AD203B41FA5}">
                      <a16:colId xmlns:a16="http://schemas.microsoft.com/office/drawing/2014/main" val="2702785599"/>
                    </a:ext>
                  </a:extLst>
                </a:gridCol>
                <a:gridCol w="1808478">
                  <a:extLst>
                    <a:ext uri="{9D8B030D-6E8A-4147-A177-3AD203B41FA5}">
                      <a16:colId xmlns:a16="http://schemas.microsoft.com/office/drawing/2014/main" val="294271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Year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Autumn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Spring Term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Summer 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Useful information software/websites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19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Year 10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1" dirty="0"/>
                        <a:t>BTEC </a:t>
                      </a:r>
                      <a:r>
                        <a:rPr lang="en-GB" sz="11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Digital information Technology</a:t>
                      </a:r>
                    </a:p>
                    <a:p>
                      <a:pPr algn="ctr"/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Component 2: 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Collecting, Presenting and Interpreting Data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(Set Assignment)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A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 Understand how data is collected and used by organisations and its impact on individuals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B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 Be able to create a dashboard using data manipulation tools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 Be able draw conclusions and review data presentation methods</a:t>
                      </a:r>
                      <a:endParaRPr lang="en-GB" sz="1000" dirty="0"/>
                    </a:p>
                    <a:p>
                      <a:pPr lvl="0">
                        <a:buNone/>
                      </a:pP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Component 1: 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Exploring User Interface Design Principles and Project Planning Techniques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lvl="0"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(Set Assignment)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A 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Understand interface design for individuals and organisations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B 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Be able to use project planning techniques to plan, design and develop a user interface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 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Be able to review a user interface.</a:t>
                      </a:r>
                      <a:endParaRPr lang="en-GB" sz="1000" dirty="0"/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Component 3: 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Effective Digital Working Practices 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(Practise sample Exam)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dirty="0"/>
                        <a:t>AO1</a:t>
                      </a:r>
                      <a:r>
                        <a:rPr lang="en-GB" sz="1000" dirty="0"/>
                        <a:t> Demonstrate knowledge of facts, terms, processes and issues in relation to digital information technology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Teach ICT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Oak academy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BBC Bitesize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  <a:hlinkClick r:id="rId6"/>
                        </a:rPr>
                        <a:t>Knowitallninja</a:t>
                      </a: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Outlook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  <a:hlinkClick r:id="rId7"/>
                        </a:rPr>
                        <a:t>CraignDave</a:t>
                      </a:r>
                      <a:endParaRPr lang="en-GB" sz="1000" b="0" i="0" u="none" strike="noStrike" noProof="0" dirty="0">
                        <a:solidFill>
                          <a:srgbClr val="000000"/>
                        </a:solidFill>
                        <a:latin typeface="Aptos"/>
                      </a:endParaRPr>
                    </a:p>
                    <a:p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  <a:hlinkClick r:id="rId8"/>
                        </a:rPr>
                        <a:t>MrBrownCS</a:t>
                      </a:r>
                      <a:endParaRPr lang="en-GB" b="0" i="0" u="none" strike="noStrike" noProof="0" dirty="0">
                        <a:solidFill>
                          <a:srgbClr val="000000"/>
                        </a:solidFill>
                        <a:latin typeface="Aptos"/>
                        <a:hlinkClick r:id="rId8"/>
                      </a:endParaRP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MS Teams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01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b="1" dirty="0"/>
                        <a:t>Year 11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1" dirty="0"/>
                        <a:t>BTEC </a:t>
                      </a:r>
                      <a:r>
                        <a:rPr lang="en-GB" sz="12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Digital information Technology</a:t>
                      </a:r>
                    </a:p>
                    <a:p>
                      <a:pPr algn="ctr"/>
                      <a:endParaRPr lang="en-GB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Component 3: </a:t>
                      </a: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Effective Digital Working Practices 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i="0" u="none" strike="noStrike" noProof="0" dirty="0">
                          <a:solidFill>
                            <a:srgbClr val="000000"/>
                          </a:solidFill>
                          <a:latin typeface="+mn-lt"/>
                        </a:rPr>
                        <a:t>(Practise sample Exam)</a:t>
                      </a:r>
                      <a:endParaRPr lang="en-US" sz="1000" b="0" i="0" u="none" strike="noStrike" noProof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dirty="0"/>
                        <a:t>AO2</a:t>
                      </a:r>
                      <a:r>
                        <a:rPr lang="en-GB" sz="1000" dirty="0"/>
                        <a:t> Demonstrate an understanding of facts, terms, processes and issues in relation to digital information technology </a:t>
                      </a: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dirty="0"/>
                        <a:t>AO3</a:t>
                      </a:r>
                      <a:r>
                        <a:rPr lang="en-GB" sz="1000" dirty="0"/>
                        <a:t> Apply an understanding of facts, terms, processes and issues in relation to digital information technology </a:t>
                      </a: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1000" b="1" dirty="0"/>
                        <a:t>AO4</a:t>
                      </a:r>
                      <a:r>
                        <a:rPr lang="en-GB" sz="1000" dirty="0"/>
                        <a:t> Make connections with the concepts, issues, terms and processes in digital information technology </a:t>
                      </a:r>
                    </a:p>
                    <a:p>
                      <a:pPr marL="171450" lvl="0" indent="-171450"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endParaRPr lang="en-GB" sz="10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1" dirty="0"/>
                        <a:t>EXTERNAL ASSESSMENT TO BE SAT IN JAN</a:t>
                      </a:r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1" dirty="0"/>
                        <a:t>Component 1/2/3 RESIT PREPARATION</a:t>
                      </a:r>
                      <a:endParaRPr lang="en-GB" sz="1000" dirty="0"/>
                    </a:p>
                    <a:p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000" b="1" dirty="0"/>
                        <a:t>Component 1/2/3 RESIT PREPARATION</a:t>
                      </a:r>
                      <a:endParaRPr lang="en-GB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hlinkClick r:id="rId3"/>
                        </a:rPr>
                        <a:t>Teach ICT</a:t>
                      </a:r>
                      <a:endParaRPr lang="en-GB" sz="1000" dirty="0"/>
                    </a:p>
                    <a:p>
                      <a:r>
                        <a:rPr lang="en-GB" sz="1000" dirty="0">
                          <a:hlinkClick r:id="rId4"/>
                        </a:rPr>
                        <a:t>Oak academy</a:t>
                      </a:r>
                      <a:endParaRPr lang="en-GB" sz="1000" dirty="0"/>
                    </a:p>
                    <a:p>
                      <a:r>
                        <a:rPr lang="en-GB" sz="1000" dirty="0">
                          <a:hlinkClick r:id="rId5"/>
                        </a:rPr>
                        <a:t>BBC Bitesize</a:t>
                      </a:r>
                      <a:endParaRPr lang="en-GB" sz="1000" dirty="0"/>
                    </a:p>
                    <a:p>
                      <a:r>
                        <a:rPr lang="en-GB" sz="1000" dirty="0">
                          <a:hlinkClick r:id="rId9"/>
                        </a:rPr>
                        <a:t>Knowitallninja</a:t>
                      </a:r>
                      <a:endParaRPr lang="en-GB" sz="1000" dirty="0"/>
                    </a:p>
                    <a:p>
                      <a:r>
                        <a:rPr lang="en-GB" sz="1000" dirty="0"/>
                        <a:t>Outlook</a:t>
                      </a:r>
                    </a:p>
                    <a:p>
                      <a:r>
                        <a:rPr lang="en-GB" sz="1000" dirty="0">
                          <a:hlinkClick r:id="rId10"/>
                        </a:rPr>
                        <a:t>MrBrownCS</a:t>
                      </a:r>
                      <a:endParaRPr lang="en-GB" sz="1000" dirty="0"/>
                    </a:p>
                    <a:p>
                      <a:r>
                        <a:rPr lang="en-GB" sz="1000" dirty="0">
                          <a:hlinkClick r:id="rId11"/>
                        </a:rPr>
                        <a:t>StudyIMEDIA</a:t>
                      </a:r>
                      <a:endParaRPr lang="en-GB" sz="1000" dirty="0"/>
                    </a:p>
                    <a:p>
                      <a:r>
                        <a:rPr lang="en-GB" sz="1000" dirty="0"/>
                        <a:t>Adobe Photoshop</a:t>
                      </a:r>
                    </a:p>
                    <a:p>
                      <a:r>
                        <a:rPr lang="en-GB" sz="1000" dirty="0"/>
                        <a:t>Adobe animate</a:t>
                      </a:r>
                    </a:p>
                    <a:p>
                      <a:r>
                        <a:rPr lang="en-GB" sz="1000" dirty="0"/>
                        <a:t>OCR Past papers</a:t>
                      </a:r>
                    </a:p>
                    <a:p>
                      <a:pPr lvl="0">
                        <a:buNone/>
                      </a:pPr>
                      <a:r>
                        <a:rPr lang="en-GB" sz="1000" b="0" i="0" u="none" strike="noStrike" noProof="0" dirty="0">
                          <a:solidFill>
                            <a:srgbClr val="000000"/>
                          </a:solidFill>
                          <a:latin typeface="Aptos"/>
                        </a:rPr>
                        <a:t>MS Teams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776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903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039037FEE36C43B54F6726C65BB7AA" ma:contentTypeVersion="18" ma:contentTypeDescription="Create a new document." ma:contentTypeScope="" ma:versionID="da029ee465b3233b91d529b82db6644e">
  <xsd:schema xmlns:xsd="http://www.w3.org/2001/XMLSchema" xmlns:xs="http://www.w3.org/2001/XMLSchema" xmlns:p="http://schemas.microsoft.com/office/2006/metadata/properties" xmlns:ns2="07f29f1f-02b0-4d0e-81d8-0770b5f56fa7" xmlns:ns3="9864bc96-41bd-443e-9ff1-0a0ed313a606" targetNamespace="http://schemas.microsoft.com/office/2006/metadata/properties" ma:root="true" ma:fieldsID="bccd5792becf7b4639c17fd6d0f1c3c4" ns2:_="" ns3:_="">
    <xsd:import namespace="07f29f1f-02b0-4d0e-81d8-0770b5f56fa7"/>
    <xsd:import namespace="9864bc96-41bd-443e-9ff1-0a0ed313a6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29f1f-02b0-4d0e-81d8-0770b5f56f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623c38b-abbb-42bb-a5f7-44799251b2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4bc96-41bd-443e-9ff1-0a0ed313a60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a9833b02-0d31-4d81-a7f6-f1bab4f0a613}" ma:internalName="TaxCatchAll" ma:showField="CatchAllData" ma:web="9864bc96-41bd-443e-9ff1-0a0ed313a6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64bc96-41bd-443e-9ff1-0a0ed313a606" xsi:nil="true"/>
    <lcf76f155ced4ddcb4097134ff3c332f xmlns="07f29f1f-02b0-4d0e-81d8-0770b5f56fa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A90092-A3AC-4C2F-A7D0-E471BA232FCA}">
  <ds:schemaRefs>
    <ds:schemaRef ds:uri="07f29f1f-02b0-4d0e-81d8-0770b5f56fa7"/>
    <ds:schemaRef ds:uri="9864bc96-41bd-443e-9ff1-0a0ed313a6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8E8D210-38FD-4B75-BC66-2FED66E11BA4}">
  <ds:schemaRefs>
    <ds:schemaRef ds:uri="07f29f1f-02b0-4d0e-81d8-0770b5f56fa7"/>
    <ds:schemaRef ds:uri="9864bc96-41bd-443e-9ff1-0a0ed313a60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A73CF0D-9576-4CB2-BFE8-9CD04D66B1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643</Words>
  <Application>Microsoft Office PowerPoint</Application>
  <PresentationFormat>Widescreen</PresentationFormat>
  <Paragraphs>169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Arial,Sans-Serif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Abdikhadir Roble</dc:creator>
  <cp:lastModifiedBy>Abdikhadir Roble (Staff)</cp:lastModifiedBy>
  <cp:revision>3</cp:revision>
  <dcterms:created xsi:type="dcterms:W3CDTF">2024-10-16T20:10:14Z</dcterms:created>
  <dcterms:modified xsi:type="dcterms:W3CDTF">2026-07-15T08:22:29Z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0x010100EC039037FEE36C43B54F6726C65BB7AA</vt:lpwstr>
  </property>
  <property fmtid="{D5CDD505-2E9C-101B-9397-08002B2CF9AE}" pid="3" name="MediaServiceImageTags">
    <vt:lpwstr/>
  </property>
</Properties>
</file>